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65" r:id="rId7"/>
    <p:sldId id="264" r:id="rId8"/>
    <p:sldId id="263" r:id="rId9"/>
    <p:sldId id="268" r:id="rId10"/>
    <p:sldId id="262" r:id="rId11"/>
    <p:sldId id="261" r:id="rId12"/>
    <p:sldId id="260" r:id="rId13"/>
    <p:sldId id="269" r:id="rId14"/>
    <p:sldId id="25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77a84e00c053155b6970b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023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357298"/>
            <a:ext cx="7772400" cy="1827215"/>
          </a:xfrm>
        </p:spPr>
        <p:txBody>
          <a:bodyPr>
            <a:noAutofit/>
          </a:bodyPr>
          <a:lstStyle/>
          <a:p>
            <a:r>
              <a:rPr lang="ru-RU" b="1" i="1" dirty="0" smtClean="0"/>
              <a:t>Воспитание культуры речевого общения детей дошкольного возраста 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4643446"/>
            <a:ext cx="6400800" cy="1752600"/>
          </a:xfrm>
        </p:spPr>
        <p:txBody>
          <a:bodyPr>
            <a:noAutofit/>
          </a:bodyPr>
          <a:lstStyle/>
          <a:p>
            <a:pPr algn="r"/>
            <a:r>
              <a:rPr lang="ru-RU" sz="2400" i="1" dirty="0" smtClean="0">
                <a:solidFill>
                  <a:schemeClr val="tx1"/>
                </a:solidFill>
              </a:rPr>
              <a:t>Воспитатель МДОУ «Ясли-сад комбинированного типа №11  города</a:t>
            </a:r>
          </a:p>
          <a:p>
            <a:pPr algn="r"/>
            <a:r>
              <a:rPr lang="ru-RU" sz="2400" i="1" dirty="0" smtClean="0">
                <a:solidFill>
                  <a:schemeClr val="tx1"/>
                </a:solidFill>
              </a:rPr>
              <a:t>Докучаевска» </a:t>
            </a:r>
          </a:p>
          <a:p>
            <a:pPr algn="r"/>
            <a:r>
              <a:rPr lang="ru-RU" sz="2400" i="1" dirty="0" smtClean="0">
                <a:solidFill>
                  <a:schemeClr val="tx1"/>
                </a:solidFill>
              </a:rPr>
              <a:t>Нефёдова О.Н.</a:t>
            </a:r>
            <a:endParaRPr lang="ru-RU" sz="24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142852"/>
            <a:ext cx="878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Методы и приемы воспитания речевого общения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0" y="571480"/>
            <a:ext cx="3500462" cy="3000396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00034" y="1000108"/>
            <a:ext cx="25003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Речевой образец, чтение и рассказывание художественных произведений, беседа, заучивание наизусть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2428860" y="3714752"/>
            <a:ext cx="3500462" cy="3000396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5500694" y="642918"/>
            <a:ext cx="3500462" cy="3000396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28662" y="571480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Словесные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0760" y="1142984"/>
            <a:ext cx="2571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 иллюстрированного материала, наблюдение, рассматривание, рассказывание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6512" y="642918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Наглядные</a:t>
            </a:r>
            <a:endParaRPr lang="ru-RU" sz="20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14678" y="3714752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Практические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786050" y="4071942"/>
            <a:ext cx="2786082" cy="2071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Игровое сюжетно-событийное развертывание, игровые проблемно-практические ситуации, дидактические игры, игры драматизации, хороводные игры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57158" y="714356"/>
            <a:ext cx="2643174" cy="12858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72198" y="714356"/>
            <a:ext cx="2928958" cy="13573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85720" y="857232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Специально организованное обучение: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2643182"/>
            <a:ext cx="2714644" cy="35004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57158" y="2786058"/>
            <a:ext cx="24288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Закрепление правильных речевых навыков: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нормативного звукопроизношения;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фонематического восприятия;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словарного запаса и грамматического строя речи; 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связной речи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8992" y="2357430"/>
            <a:ext cx="2000264" cy="12144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3608381" y="1535893"/>
            <a:ext cx="1642280" cy="794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214414" y="142852"/>
            <a:ext cx="771530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организации речевого общения дошкольников</a:t>
            </a:r>
            <a:endParaRPr lang="ru-RU" sz="24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Прямая со стрелкой 16"/>
          <p:cNvCxnSpPr>
            <a:endCxn id="4" idx="3"/>
          </p:cNvCxnSpPr>
          <p:nvPr/>
        </p:nvCxnSpPr>
        <p:spPr>
          <a:xfrm rot="10800000" flipV="1">
            <a:off x="3000332" y="714356"/>
            <a:ext cx="1439110" cy="642942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5" idx="1"/>
          </p:cNvCxnSpPr>
          <p:nvPr/>
        </p:nvCxnSpPr>
        <p:spPr>
          <a:xfrm>
            <a:off x="4429124" y="714356"/>
            <a:ext cx="1643074" cy="678661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7" idx="0"/>
          </p:cNvCxnSpPr>
          <p:nvPr/>
        </p:nvCxnSpPr>
        <p:spPr>
          <a:xfrm rot="5400000">
            <a:off x="1250134" y="2321712"/>
            <a:ext cx="642940" cy="1588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500430" y="2500306"/>
            <a:ext cx="2000264" cy="92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Самостоятельная деятельность ребёнка: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rot="5400000">
            <a:off x="4179885" y="3821115"/>
            <a:ext cx="500066" cy="1588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3000364" y="4071942"/>
            <a:ext cx="2857520" cy="26432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3071802" y="4143380"/>
            <a:ext cx="27146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игра; 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рассказ из личного опыта;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придумывание игрового или нового сказочного сюжета; 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творческой;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игровой ситуации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rot="5400000">
            <a:off x="7323157" y="2320917"/>
            <a:ext cx="500066" cy="1588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6000760" y="2571744"/>
            <a:ext cx="3000396" cy="35719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6143636" y="928670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Совместная деятельность педагогов и родителей с детьми: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43636" y="2928934"/>
            <a:ext cx="27146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чтение художественных произведений; 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познавательный рассказ взрослого;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наблюдение в природе; 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выполнение совместных поделок, беседы о проделанной работе.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8794" y="0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опыта работы…</a:t>
            </a:r>
            <a:endParaRPr lang="ru-RU" sz="3600" b="1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500042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Познакомив детей с теми или иными правилами на занятиях, закрепляем их с помощью дидактических игр и упражнений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 (5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142984"/>
            <a:ext cx="3536182" cy="4714908"/>
          </a:xfrm>
          <a:prstGeom prst="rect">
            <a:avLst/>
          </a:prstGeom>
        </p:spPr>
      </p:pic>
      <p:pic>
        <p:nvPicPr>
          <p:cNvPr id="6" name="Рисунок 5" descr="i (7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2857496"/>
            <a:ext cx="4953034" cy="3714776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5918" y="0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Пальчиковые игры и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физминутки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91212-0925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480"/>
            <a:ext cx="4953034" cy="2786082"/>
          </a:xfrm>
          <a:prstGeom prst="rect">
            <a:avLst/>
          </a:prstGeom>
        </p:spPr>
      </p:pic>
      <p:pic>
        <p:nvPicPr>
          <p:cNvPr id="5" name="Рисунок 4" descr="i (4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1142984"/>
            <a:ext cx="3911231" cy="5214974"/>
          </a:xfrm>
          <a:prstGeom prst="rect">
            <a:avLst/>
          </a:prstGeom>
        </p:spPr>
      </p:pic>
      <p:pic>
        <p:nvPicPr>
          <p:cNvPr id="6" name="Рисунок 5" descr="i (4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3643289"/>
            <a:ext cx="4286280" cy="3214711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142853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Формирование культуры общения и этикета невозможно себе представить без использования художественной литературы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928670"/>
            <a:ext cx="4179124" cy="5572164"/>
          </a:xfrm>
          <a:prstGeom prst="rect">
            <a:avLst/>
          </a:prstGeom>
        </p:spPr>
      </p:pic>
      <p:pic>
        <p:nvPicPr>
          <p:cNvPr id="5" name="Рисунок 4" descr="i (1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928670"/>
            <a:ext cx="4125545" cy="5500726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44" y="142853"/>
            <a:ext cx="885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«Игра-это ведущая деятельность ребенка, посредством которой он ограниченно развивается, познаёт очень важный пласт человеческой культуры-взаимоотношения между людьми"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 (2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214422"/>
            <a:ext cx="4000528" cy="5334037"/>
          </a:xfrm>
          <a:prstGeom prst="rect">
            <a:avLst/>
          </a:prstGeom>
        </p:spPr>
      </p:pic>
      <p:pic>
        <p:nvPicPr>
          <p:cNvPr id="5" name="Рисунок 4" descr="i (3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1214421"/>
            <a:ext cx="4000528" cy="5334037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64" y="0"/>
            <a:ext cx="8715436" cy="7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Воспитание культуры речевого общения через театрализованную деятельность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 (8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3683492"/>
            <a:ext cx="5643570" cy="3174508"/>
          </a:xfrm>
          <a:prstGeom prst="rect">
            <a:avLst/>
          </a:prstGeom>
        </p:spPr>
      </p:pic>
      <p:pic>
        <p:nvPicPr>
          <p:cNvPr id="4" name="Рисунок 3" descr="i (2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642918"/>
            <a:ext cx="4714908" cy="3536181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44" y="0"/>
            <a:ext cx="9001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Современные родители испытывают определенные трудности в общении с детьми, наши педагоги работают над этой проблемой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-0af80040f4e35b94d5c9babb5f07231c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714356"/>
            <a:ext cx="4786314" cy="3589735"/>
          </a:xfrm>
          <a:prstGeom prst="rect">
            <a:avLst/>
          </a:prstGeom>
        </p:spPr>
      </p:pic>
      <p:pic>
        <p:nvPicPr>
          <p:cNvPr id="5" name="Рисунок 4" descr="i (4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3214686"/>
            <a:ext cx="4572000" cy="3429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3108" y="142852"/>
            <a:ext cx="68580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заключение хотелось бы сказать, что работу по воспитанию культуры речевого общения следует ввести планомерно, последовательно и ежедневно. Необходимо помочь ребенку в овладение навыком общения в коллективе и окружающих его людей. современный ребёнок испытывает сильную психологическую нагрузку, так как число его контактов с миром сверстников и взрослых всё увеличивается. и он в разных жизненных ситуациях должен уметь правильно вести себя, а это значит- владеть основами культуры речи, что во многом облегчает создание доброжелательной, спокойной атмосферы общения с людьми и уменьшает возможность возникновения конфликтов. Формируются привычки культурного общения с окружающими, которые отражают его нравственное отношение к людям.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802_photo_5742cd69ab4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4000504"/>
            <a:ext cx="3190873" cy="2583296"/>
          </a:xfrm>
          <a:prstGeom prst="rect">
            <a:avLst/>
          </a:prstGeom>
        </p:spPr>
      </p:pic>
      <p:pic>
        <p:nvPicPr>
          <p:cNvPr id="5" name="Рисунок 4" descr="1-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4000504"/>
            <a:ext cx="4000528" cy="2668353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698e589775b69638d76e0d1a7a90a72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4546" y="214290"/>
            <a:ext cx="635798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Прекрасна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речь,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когда она как ручеёк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Бежит среди камней чиста, нетороплива.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ты готов внимать её поток.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восклицать: О! Как же ты красива!» </a:t>
            </a:r>
          </a:p>
          <a:p>
            <a:pPr algn="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(Е.Щукина)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Шаблон_воспитатели_Кружковая-работ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3214686"/>
            <a:ext cx="5857884" cy="3524494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0134" y="0"/>
            <a:ext cx="76438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современном этапе развития общества особое значение приобретают вопросы совершенствования речевой культуры. Культура речи является частью общей культуры личности, а навыки владения грамотно связной речью – профессиональной потребностью во многих сферах общественной жизни. Поэтому задача обучения родному языку выступает как одна из главных задач и дошкольного и школьного образования. Воспитание речевой культуры дошкольников подразумевает не только умение грамматически правильно и связано строить высказывания, но и владеть богатством родного языка, его выразительными возможностями. Проблема развития образности речи детей изучалось в лингвистическом, психическом и педагогическом аспектах.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eti-16.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2920480"/>
            <a:ext cx="5286380" cy="3763015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1670" y="285728"/>
            <a:ext cx="68580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Культура речевого общения дошкольника –  это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выполнение ребёнком норм и правил общения со взрослыми и сверстниками, основанные на уважении, доброжелательности с использованием соответствующего словарного запаса и форм обращений, а также вежливое поведение в общественных местах и в быту.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e209660bc34a38be9d51e7bdc5328c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3071810"/>
            <a:ext cx="6838966" cy="3576865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3108" y="142852"/>
            <a:ext cx="67151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Культура общения 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предупреждает негуманное проявление эмоций;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предусматривает выполнение ребёнком норм и правил общения со взрослыми и сверстниками; 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умение быть вежливым, называть взрослого по имени и отчеству;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обращаться с просьбой, отвечать развернутой фразовой; 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разговоре уметь смотреть на собеседника, говорить приветливо, не перебивать разговор, если он не закончен, не перебивать старших;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использование соответствующего словарного запаса и форм обращения.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ropped-0_106193_5637e488_ori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68" y="4500570"/>
            <a:ext cx="8143932" cy="2235058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0"/>
            <a:ext cx="914400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3714744" y="2428868"/>
            <a:ext cx="2143140" cy="164307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000496" y="2857496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Актуальность проблемы :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214290"/>
            <a:ext cx="2143140" cy="17859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572264" y="2500306"/>
            <a:ext cx="2143140" cy="15001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72132" y="5000636"/>
            <a:ext cx="2428892" cy="15001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5000636"/>
            <a:ext cx="2571768" cy="15001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2571744"/>
            <a:ext cx="2428892" cy="15001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2285984" y="1571612"/>
            <a:ext cx="1357322" cy="1000132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786446" y="1428736"/>
            <a:ext cx="1428760" cy="107157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 flipV="1">
            <a:off x="6357950" y="4000504"/>
            <a:ext cx="1357322" cy="1000132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>
            <a:off x="4143372" y="5786454"/>
            <a:ext cx="1428760" cy="1588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9" idx="2"/>
          </p:cNvCxnSpPr>
          <p:nvPr/>
        </p:nvCxnSpPr>
        <p:spPr>
          <a:xfrm rot="16200000" flipV="1">
            <a:off x="1678762" y="4107660"/>
            <a:ext cx="928694" cy="857258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643306" y="214290"/>
            <a:ext cx="21431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Низкий уровень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сформировонности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произвольных форм общения с окружающими людьми у (старших дошкольников) детей дошкольного возраста.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2264" y="2786058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Трудности в дальнейшей адаптации в школе.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72132" y="5072074"/>
            <a:ext cx="25003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Дефицит общения вызваны глобальные и телекоммуникацией и компьютеризацией.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43042" y="5072074"/>
            <a:ext cx="2786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Овладение богатством родного языка, его выразительными возможностями.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8596" y="2571744"/>
            <a:ext cx="25003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Навык владения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грамотной связной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речью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-профессиональная потребность во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многих сферах общественной жизни.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4546" y="0"/>
            <a:ext cx="6715140" cy="4786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Культура общения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это та часть поведения, которая выражается главным образом в речи.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формирование знаний, умений и навыков культуры речевого общения у детей дошкольного возраста с взрослыми и сверстниками.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 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детей выражать свои мысли, чувства, соблюдая правила речевого общения; 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ввести в активный словарь формы речевого этикета, этические стереотипы; 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закреплять навыки ведения беседы, поощрять творческие ответы детей;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навыки социальной успешности; 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положительные эмоции, умение взаимодействовать с окружающими;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привычку культурного поведения, любовь, уважительное отношение к близким и окружающим людям.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12-80a62aad718e7e433afb716b5a53e18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4720235"/>
            <a:ext cx="4143372" cy="2137765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Вертикальный свиток 2"/>
          <p:cNvSpPr/>
          <p:nvPr/>
        </p:nvSpPr>
        <p:spPr>
          <a:xfrm rot="5400000">
            <a:off x="750067" y="35695"/>
            <a:ext cx="2071702" cy="2714644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71472" y="785794"/>
            <a:ext cx="2643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Поддержка разнообразия детства;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сохранение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уникальности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самоценности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детства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 rot="5400000">
            <a:off x="3679025" y="35695"/>
            <a:ext cx="2071702" cy="2714644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00430" y="714356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Учет возрастных особенностей дошкольника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 rot="5400000">
            <a:off x="6536545" y="35695"/>
            <a:ext cx="2071702" cy="2714644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ертикальный свиток 7"/>
          <p:cNvSpPr/>
          <p:nvPr/>
        </p:nvSpPr>
        <p:spPr>
          <a:xfrm rot="5400000">
            <a:off x="750067" y="2035959"/>
            <a:ext cx="2071702" cy="2714644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ертикальный свиток 8"/>
          <p:cNvSpPr/>
          <p:nvPr/>
        </p:nvSpPr>
        <p:spPr>
          <a:xfrm rot="5400000">
            <a:off x="3679025" y="2107397"/>
            <a:ext cx="2071702" cy="2714644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ертикальный свиток 9"/>
          <p:cNvSpPr/>
          <p:nvPr/>
        </p:nvSpPr>
        <p:spPr>
          <a:xfrm rot="5400000">
            <a:off x="6536545" y="2178835"/>
            <a:ext cx="2071702" cy="2714644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286512" y="714356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Использования различных форм, методов и приёмов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96" y="2714620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Содействие и сотрудничество детей и взрослых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0430" y="2786058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Интеграция образовательных областей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86512" y="307181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с семьей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0_833e9_d1cacb4b_orig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88770"/>
            <a:ext cx="9144000" cy="216923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40" y="0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полноценного решения 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задач</a:t>
            </a:r>
            <a:endParaRPr lang="ru-RU" sz="24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643306" y="2643182"/>
            <a:ext cx="1928826" cy="17145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29058" y="3000372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культура речевого общения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929058" y="642918"/>
            <a:ext cx="1714512" cy="142876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857884" y="785794"/>
            <a:ext cx="1714512" cy="142876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572264" y="2285992"/>
            <a:ext cx="1714512" cy="142876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572264" y="4000504"/>
            <a:ext cx="1714512" cy="142876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572132" y="5286388"/>
            <a:ext cx="1714512" cy="142876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714744" y="5429240"/>
            <a:ext cx="1714512" cy="142876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928794" y="571480"/>
            <a:ext cx="1928826" cy="157163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85786" y="2071678"/>
            <a:ext cx="1928826" cy="150019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85786" y="3714752"/>
            <a:ext cx="1714512" cy="142876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857356" y="5214950"/>
            <a:ext cx="1714512" cy="142876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>
            <a:stCxn id="6" idx="4"/>
            <a:endCxn id="4" idx="0"/>
          </p:cNvCxnSpPr>
          <p:nvPr/>
        </p:nvCxnSpPr>
        <p:spPr>
          <a:xfrm rot="5400000">
            <a:off x="4411265" y="2268133"/>
            <a:ext cx="571504" cy="178595"/>
          </a:xfrm>
          <a:prstGeom prst="line">
            <a:avLst/>
          </a:prstGeom>
          <a:ln w="2857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4" idx="7"/>
          </p:cNvCxnSpPr>
          <p:nvPr/>
        </p:nvCxnSpPr>
        <p:spPr>
          <a:xfrm rot="10800000" flipV="1">
            <a:off x="5289663" y="2071678"/>
            <a:ext cx="889693" cy="822587"/>
          </a:xfrm>
          <a:prstGeom prst="line">
            <a:avLst/>
          </a:prstGeom>
          <a:ln w="2857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8" idx="2"/>
            <a:endCxn id="4" idx="6"/>
          </p:cNvCxnSpPr>
          <p:nvPr/>
        </p:nvCxnSpPr>
        <p:spPr>
          <a:xfrm rot="10800000" flipV="1">
            <a:off x="5572132" y="3000372"/>
            <a:ext cx="1000132" cy="500066"/>
          </a:xfrm>
          <a:prstGeom prst="line">
            <a:avLst/>
          </a:prstGeom>
          <a:ln w="2857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9" idx="2"/>
            <a:endCxn id="4" idx="5"/>
          </p:cNvCxnSpPr>
          <p:nvPr/>
        </p:nvCxnSpPr>
        <p:spPr>
          <a:xfrm rot="10800000">
            <a:off x="5289662" y="4106610"/>
            <a:ext cx="1282602" cy="608274"/>
          </a:xfrm>
          <a:prstGeom prst="line">
            <a:avLst/>
          </a:prstGeom>
          <a:ln w="2857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0" idx="1"/>
          </p:cNvCxnSpPr>
          <p:nvPr/>
        </p:nvCxnSpPr>
        <p:spPr>
          <a:xfrm rot="16200000" flipV="1">
            <a:off x="4807239" y="4479646"/>
            <a:ext cx="1209369" cy="822589"/>
          </a:xfrm>
          <a:prstGeom prst="line">
            <a:avLst/>
          </a:prstGeom>
          <a:ln w="2857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1" idx="0"/>
            <a:endCxn id="4" idx="4"/>
          </p:cNvCxnSpPr>
          <p:nvPr/>
        </p:nvCxnSpPr>
        <p:spPr>
          <a:xfrm rot="5400000" flipH="1" flipV="1">
            <a:off x="4054086" y="4875608"/>
            <a:ext cx="1071546" cy="35719"/>
          </a:xfrm>
          <a:prstGeom prst="line">
            <a:avLst/>
          </a:prstGeom>
          <a:ln w="2857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15" idx="7"/>
            <a:endCxn id="4" idx="3"/>
          </p:cNvCxnSpPr>
          <p:nvPr/>
        </p:nvCxnSpPr>
        <p:spPr>
          <a:xfrm rot="5400000" flipH="1" flipV="1">
            <a:off x="2964491" y="4462903"/>
            <a:ext cx="1317577" cy="604993"/>
          </a:xfrm>
          <a:prstGeom prst="line">
            <a:avLst/>
          </a:prstGeom>
          <a:ln w="2857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14" idx="6"/>
            <a:endCxn id="4" idx="2"/>
          </p:cNvCxnSpPr>
          <p:nvPr/>
        </p:nvCxnSpPr>
        <p:spPr>
          <a:xfrm flipV="1">
            <a:off x="2500298" y="3500438"/>
            <a:ext cx="1143008" cy="928694"/>
          </a:xfrm>
          <a:prstGeom prst="line">
            <a:avLst/>
          </a:prstGeom>
          <a:ln w="2857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13" idx="6"/>
          </p:cNvCxnSpPr>
          <p:nvPr/>
        </p:nvCxnSpPr>
        <p:spPr>
          <a:xfrm>
            <a:off x="2714612" y="2821777"/>
            <a:ext cx="1000132" cy="392909"/>
          </a:xfrm>
          <a:prstGeom prst="line">
            <a:avLst/>
          </a:prstGeom>
          <a:ln w="2857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12" idx="5"/>
          </p:cNvCxnSpPr>
          <p:nvPr/>
        </p:nvCxnSpPr>
        <p:spPr>
          <a:xfrm rot="16200000" flipH="1">
            <a:off x="3386991" y="2101114"/>
            <a:ext cx="873102" cy="496784"/>
          </a:xfrm>
          <a:prstGeom prst="line">
            <a:avLst/>
          </a:prstGeom>
          <a:ln w="2857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214810" y="785794"/>
            <a:ext cx="1357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личный пример взрослых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6000760" y="928670"/>
            <a:ext cx="1500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позитивный настрой детей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43702" y="2500306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режимных моментов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715140" y="4214818"/>
            <a:ext cx="1571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игровая деятельность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43570" y="5500702"/>
            <a:ext cx="1857388" cy="92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педагогических ситуаций 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4071934" y="5857892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OОД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928794" y="5500702"/>
            <a:ext cx="1571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нравственно- этические игры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57224" y="3929066"/>
            <a:ext cx="1571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театрализованная деятельность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28662" y="2285992"/>
            <a:ext cx="1928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художественной литературы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928794" y="857232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взаимодействие педагогов ДОУ и родителей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583</Words>
  <PresentationFormat>Экран (4:3)</PresentationFormat>
  <Paragraphs>84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Воспитание культуры речевого общения детей дошкольного возраста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Воспитание культуры речевого общения детей дошкольного возраста </dc:title>
  <dc:creator>VIRANMA</dc:creator>
  <cp:lastModifiedBy>комп</cp:lastModifiedBy>
  <cp:revision>18</cp:revision>
  <dcterms:created xsi:type="dcterms:W3CDTF">2020-01-24T14:27:25Z</dcterms:created>
  <dcterms:modified xsi:type="dcterms:W3CDTF">2020-02-04T20:14:52Z</dcterms:modified>
</cp:coreProperties>
</file>